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CC082C-6DF0-4D84-BB15-F02D019867B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57CF57-FB67-41A1-9860-654AA193D5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12522922" TargetMode="External"/><Relationship Id="rId3" Type="http://schemas.openxmlformats.org/officeDocument/2006/relationships/hyperlink" Target="http://www.ext.colostate.edu/pubs/foodnut/09361.html" TargetMode="External"/><Relationship Id="rId7" Type="http://schemas.openxmlformats.org/officeDocument/2006/relationships/hyperlink" Target="http://www.ncbi.nlm.nih.gov/pubmed/16158714" TargetMode="External"/><Relationship Id="rId2" Type="http://schemas.openxmlformats.org/officeDocument/2006/relationships/hyperlink" Target="http://abbottnutrition.com/products/vital-h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6378441" TargetMode="External"/><Relationship Id="rId5" Type="http://schemas.openxmlformats.org/officeDocument/2006/relationships/hyperlink" Target="http://www.ncbi.nlm.nih.gov/pubmed/10086037" TargetMode="External"/><Relationship Id="rId4" Type="http://schemas.openxmlformats.org/officeDocument/2006/relationships/hyperlink" Target="http://www.ncbi.nlm.nih.gov/pubmed/3053883" TargetMode="External"/><Relationship Id="rId9" Type="http://schemas.openxmlformats.org/officeDocument/2006/relationships/hyperlink" Target="http://www.ncbi.nlm.nih.gov/pubmed/1897276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Erin Doran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10: Ulcer Disease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Enteral</a:t>
            </a:r>
            <a:r>
              <a:rPr lang="en-US" dirty="0" smtClean="0"/>
              <a:t> Feeding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Rodriguez began </a:t>
            </a:r>
            <a:r>
              <a:rPr lang="en-US" dirty="0" err="1" smtClean="0"/>
              <a:t>enteral</a:t>
            </a:r>
            <a:r>
              <a:rPr lang="en-US" dirty="0" smtClean="0"/>
              <a:t> feedings at 25 cc/hour</a:t>
            </a:r>
          </a:p>
          <a:p>
            <a:pPr lvl="1"/>
            <a:r>
              <a:rPr lang="en-US" dirty="0" smtClean="0"/>
              <a:t>Slowly integrate nutrition and prevent dumping syndrome</a:t>
            </a:r>
          </a:p>
          <a:p>
            <a:r>
              <a:rPr lang="en-US" dirty="0" smtClean="0"/>
              <a:t>This is not enough nutrition as she begins to heal</a:t>
            </a:r>
          </a:p>
          <a:p>
            <a:pPr lvl="1"/>
            <a:r>
              <a:rPr lang="en-US" dirty="0" smtClean="0"/>
              <a:t>Needs ~65 cc/hr to achieve 1600 </a:t>
            </a:r>
            <a:r>
              <a:rPr lang="en-US" dirty="0" err="1" smtClean="0"/>
              <a:t>mL</a:t>
            </a:r>
            <a:r>
              <a:rPr lang="en-US" dirty="0" smtClean="0"/>
              <a:t> to equal her energy needs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 to Solid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RD would address changes in food consistency and even temperature and size of meals, as well as the frequency of </a:t>
            </a:r>
            <a:r>
              <a:rPr lang="en-US" dirty="0" smtClean="0"/>
              <a:t>feedings</a:t>
            </a:r>
          </a:p>
          <a:p>
            <a:r>
              <a:rPr lang="en-US" dirty="0" smtClean="0"/>
              <a:t>The patient would experience five or six small, soft, room temperature meals per day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typical first meal could be a small bowl of oatmeal or yogurt with fruit </a:t>
            </a:r>
            <a:r>
              <a:rPr lang="en-US" dirty="0" smtClean="0"/>
              <a:t>juice</a:t>
            </a:r>
          </a:p>
          <a:p>
            <a:r>
              <a:rPr lang="en-US" dirty="0" smtClean="0"/>
              <a:t>I would give Mrs. Rodriguez the option to have some of her favorite foods to stimulate her appetite, or stay with foods that do not have a strong odor. I would also examine the </a:t>
            </a:r>
            <a:r>
              <a:rPr lang="en-US" dirty="0" err="1" smtClean="0"/>
              <a:t>osmolality</a:t>
            </a:r>
            <a:r>
              <a:rPr lang="en-US" dirty="0" smtClean="0"/>
              <a:t> of foods she regularly consumes to prevent </a:t>
            </a:r>
            <a:r>
              <a:rPr lang="en-US" dirty="0" err="1" smtClean="0"/>
              <a:t>hyperosmolarity</a:t>
            </a:r>
            <a:r>
              <a:rPr lang="en-US" dirty="0" smtClean="0"/>
              <a:t>. Finally, I would ensure an environment that is conducive to eating orally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Rodriguez should take a Vitamin D and calcium supplement to compensate for her tetracycline </a:t>
            </a:r>
            <a:r>
              <a:rPr lang="en-US" dirty="0" smtClean="0"/>
              <a:t>intake</a:t>
            </a:r>
            <a:endParaRPr lang="en-US" dirty="0" smtClean="0"/>
          </a:p>
          <a:p>
            <a:r>
              <a:rPr lang="en-US" dirty="0" smtClean="0"/>
              <a:t>Vitamin B-12 supplement to balance her </a:t>
            </a:r>
            <a:r>
              <a:rPr lang="en-US" dirty="0" err="1" smtClean="0"/>
              <a:t>omeprazole</a:t>
            </a:r>
            <a:r>
              <a:rPr lang="en-US" dirty="0" smtClean="0"/>
              <a:t> </a:t>
            </a:r>
            <a:r>
              <a:rPr lang="en-US" dirty="0" smtClean="0"/>
              <a:t>intake</a:t>
            </a:r>
          </a:p>
          <a:p>
            <a:r>
              <a:rPr lang="en-US" dirty="0" smtClean="0"/>
              <a:t>Iron </a:t>
            </a:r>
            <a:r>
              <a:rPr lang="en-US" dirty="0" smtClean="0"/>
              <a:t>supplement to prevent </a:t>
            </a:r>
            <a:r>
              <a:rPr lang="en-US" dirty="0" smtClean="0"/>
              <a:t>anemia</a:t>
            </a:r>
          </a:p>
          <a:p>
            <a:r>
              <a:rPr lang="en-US" dirty="0" smtClean="0"/>
              <a:t>Implications: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vitamin B-12 deficiency would be a result of the </a:t>
            </a:r>
            <a:r>
              <a:rPr lang="en-US" dirty="0" err="1" smtClean="0"/>
              <a:t>omeprazole</a:t>
            </a:r>
            <a:r>
              <a:rPr lang="en-US" dirty="0" smtClean="0"/>
              <a:t> she is currently prescribed, this would </a:t>
            </a:r>
            <a:r>
              <a:rPr lang="en-US" dirty="0" smtClean="0"/>
              <a:t>aid </a:t>
            </a:r>
            <a:r>
              <a:rPr lang="en-US" dirty="0" smtClean="0"/>
              <a:t>her </a:t>
            </a:r>
            <a:r>
              <a:rPr lang="en-US" dirty="0" err="1" smtClean="0"/>
              <a:t>folate</a:t>
            </a:r>
            <a:r>
              <a:rPr lang="en-US" dirty="0" smtClean="0"/>
              <a:t> deficiency which would cause the different types of </a:t>
            </a:r>
            <a:r>
              <a:rPr lang="en-US" dirty="0" err="1" smtClean="0"/>
              <a:t>anemias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Pernicious anemia, iron-deficient anemia, and </a:t>
            </a:r>
            <a:r>
              <a:rPr lang="en-US" dirty="0" err="1" smtClean="0"/>
              <a:t>megaloblastic</a:t>
            </a:r>
            <a:r>
              <a:rPr lang="en-US" dirty="0" smtClean="0"/>
              <a:t> anemia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Biochemical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Upon admission, Mrs. Rodriguez has </a:t>
            </a:r>
            <a:r>
              <a:rPr lang="en-US" dirty="0" smtClean="0">
                <a:solidFill>
                  <a:srgbClr val="FF0000"/>
                </a:solidFill>
              </a:rPr>
              <a:t>high levels of white blood cells</a:t>
            </a:r>
            <a:r>
              <a:rPr lang="en-US" dirty="0" smtClean="0"/>
              <a:t>, reading 16.3, where as 4.8-11.8 is considered normal. She also has an </a:t>
            </a:r>
            <a:r>
              <a:rPr lang="en-US" dirty="0" smtClean="0">
                <a:solidFill>
                  <a:srgbClr val="FF0000"/>
                </a:solidFill>
              </a:rPr>
              <a:t>increased </a:t>
            </a:r>
            <a:r>
              <a:rPr lang="en-US" dirty="0" err="1" smtClean="0">
                <a:solidFill>
                  <a:srgbClr val="FF0000"/>
                </a:solidFill>
              </a:rPr>
              <a:t>ferritin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levels of 241, where 20-120 is considered normal. Her </a:t>
            </a:r>
            <a:r>
              <a:rPr lang="en-US" dirty="0" smtClean="0">
                <a:solidFill>
                  <a:srgbClr val="FF0000"/>
                </a:solidFill>
              </a:rPr>
              <a:t>transferring is also considered above normal value</a:t>
            </a:r>
            <a:r>
              <a:rPr lang="en-US" dirty="0" smtClean="0"/>
              <a:t>. Her </a:t>
            </a:r>
            <a:r>
              <a:rPr lang="en-US" dirty="0" smtClean="0">
                <a:solidFill>
                  <a:srgbClr val="FF0000"/>
                </a:solidFill>
              </a:rPr>
              <a:t>red blood cell distribution width (RDW) is high</a:t>
            </a:r>
            <a:r>
              <a:rPr lang="en-US" dirty="0" smtClean="0"/>
              <a:t> at 19.5, where the normal range is 11.6-16.5. Mrs. Rodriguez also has values that are below normal limits. Her </a:t>
            </a:r>
            <a:r>
              <a:rPr lang="en-US" dirty="0" smtClean="0">
                <a:solidFill>
                  <a:srgbClr val="FF0000"/>
                </a:solidFill>
              </a:rPr>
              <a:t>hemoglobin and </a:t>
            </a:r>
            <a:r>
              <a:rPr lang="en-US" dirty="0" err="1" smtClean="0">
                <a:solidFill>
                  <a:srgbClr val="FF0000"/>
                </a:solidFill>
              </a:rPr>
              <a:t>hematocrit</a:t>
            </a:r>
            <a:r>
              <a:rPr lang="en-US" dirty="0" smtClean="0">
                <a:solidFill>
                  <a:srgbClr val="FF0000"/>
                </a:solidFill>
              </a:rPr>
              <a:t> values are both below normal</a:t>
            </a:r>
            <a:r>
              <a:rPr lang="en-US" dirty="0" smtClean="0"/>
              <a:t>, as well as her </a:t>
            </a:r>
            <a:r>
              <a:rPr lang="en-US" dirty="0" smtClean="0">
                <a:solidFill>
                  <a:srgbClr val="FF0000"/>
                </a:solidFill>
              </a:rPr>
              <a:t>mean cell hemoglobin content (MCHC)</a:t>
            </a:r>
            <a:r>
              <a:rPr lang="en-US" dirty="0" smtClean="0"/>
              <a:t>.  Also her </a:t>
            </a:r>
            <a:r>
              <a:rPr lang="en-US" dirty="0" smtClean="0">
                <a:solidFill>
                  <a:srgbClr val="FF0000"/>
                </a:solidFill>
              </a:rPr>
              <a:t>lymphocyte count is below normal values</a:t>
            </a:r>
            <a:r>
              <a:rPr lang="en-US" dirty="0" smtClean="0"/>
              <a:t>.  Other low values include her </a:t>
            </a:r>
            <a:r>
              <a:rPr lang="en-US" dirty="0" smtClean="0">
                <a:solidFill>
                  <a:srgbClr val="FF0000"/>
                </a:solidFill>
              </a:rPr>
              <a:t>albumin, </a:t>
            </a:r>
            <a:r>
              <a:rPr lang="en-US" dirty="0" err="1" smtClean="0">
                <a:solidFill>
                  <a:srgbClr val="FF0000"/>
                </a:solidFill>
              </a:rPr>
              <a:t>prealbumin</a:t>
            </a:r>
            <a:r>
              <a:rPr lang="en-US" dirty="0" smtClean="0">
                <a:solidFill>
                  <a:srgbClr val="FF0000"/>
                </a:solidFill>
              </a:rPr>
              <a:t> and total protein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Inadequate energy intake, related to excessive weight loss, related to 75% usual body weight.</a:t>
            </a:r>
          </a:p>
          <a:p>
            <a:r>
              <a:rPr lang="en-US" dirty="0" smtClean="0"/>
              <a:t>GERD, related to increased acid secretions, as evidence by duodenal ulcer.</a:t>
            </a:r>
            <a:endParaRPr lang="en-US" dirty="0"/>
          </a:p>
        </p:txBody>
      </p:sp>
      <p:pic>
        <p:nvPicPr>
          <p:cNvPr id="1026" name="Picture 2" descr="C:\Users\Erin\AppData\Local\Microsoft\Windows\Temporary Internet Files\Content.IE5\58HLB9TO\MP9004004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76600"/>
            <a:ext cx="2081784" cy="3121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Abbott Nutrition. (2011). </a:t>
            </a:r>
            <a:r>
              <a:rPr lang="en-US" sz="1400" i="1" dirty="0" smtClean="0"/>
              <a:t>Vital </a:t>
            </a:r>
            <a:r>
              <a:rPr lang="en-US" sz="1400" i="1" dirty="0" err="1" smtClean="0"/>
              <a:t>hn</a:t>
            </a:r>
            <a:r>
              <a:rPr lang="en-US" sz="1400" dirty="0" smtClean="0"/>
              <a:t>. Retrieved from </a:t>
            </a:r>
            <a:r>
              <a:rPr lang="en-US" sz="1400" u="sng" dirty="0" smtClean="0">
                <a:hlinkClick r:id="rId2"/>
              </a:rPr>
              <a:t>http://</a:t>
            </a:r>
            <a:r>
              <a:rPr lang="en-US" sz="1400" u="sng" dirty="0" smtClean="0">
                <a:hlinkClick r:id="rId2"/>
              </a:rPr>
              <a:t>abbottnutrition.com/products/vital-hn</a:t>
            </a:r>
            <a:endParaRPr lang="en-US" sz="1400" dirty="0" smtClean="0"/>
          </a:p>
          <a:p>
            <a:r>
              <a:rPr lang="en-US" sz="1400" dirty="0" smtClean="0"/>
              <a:t>American Dietetic Association. (2011). </a:t>
            </a:r>
            <a:r>
              <a:rPr lang="en-US" sz="1400" i="1" dirty="0" smtClean="0"/>
              <a:t>International dietetics and nutrition terminology manual</a:t>
            </a:r>
            <a:r>
              <a:rPr lang="en-US" sz="1400" dirty="0" smtClean="0"/>
              <a:t>. (3 ed</a:t>
            </a:r>
            <a:r>
              <a:rPr lang="en-US" sz="1400" dirty="0" smtClean="0"/>
              <a:t>.).</a:t>
            </a:r>
            <a:r>
              <a:rPr lang="en-US" sz="1400" dirty="0" smtClean="0"/>
              <a:t> </a:t>
            </a:r>
          </a:p>
          <a:p>
            <a:r>
              <a:rPr lang="en-US" sz="1400" dirty="0" smtClean="0"/>
              <a:t>Anderson, J. (2008). </a:t>
            </a:r>
            <a:r>
              <a:rPr lang="en-US" sz="1400" i="1" dirty="0" smtClean="0"/>
              <a:t>Nutrient-drug interactions and food</a:t>
            </a:r>
            <a:r>
              <a:rPr lang="en-US" sz="1400" dirty="0" smtClean="0"/>
              <a:t>. Informally published manuscript, Food science, Colorado State University, Colorado. Retrieved from </a:t>
            </a:r>
            <a:r>
              <a:rPr lang="en-US" sz="1400" u="sng" dirty="0" smtClean="0">
                <a:hlinkClick r:id="rId3"/>
              </a:rPr>
              <a:t>http://</a:t>
            </a:r>
            <a:r>
              <a:rPr lang="en-US" sz="1400" u="sng" dirty="0" smtClean="0">
                <a:hlinkClick r:id="rId3"/>
              </a:rPr>
              <a:t>www.ext.colostate.edu/pubs/foodnut/09361.html</a:t>
            </a:r>
            <a:endParaRPr lang="en-US" sz="1400" dirty="0" smtClean="0"/>
          </a:p>
          <a:p>
            <a:r>
              <a:rPr lang="en-US" sz="1400" dirty="0" smtClean="0"/>
              <a:t>Eastwood, G. (1988). The role of smoking in peptic ulcer disease. </a:t>
            </a:r>
            <a:r>
              <a:rPr lang="en-US" sz="1400" i="1" dirty="0" smtClean="0"/>
              <a:t>Journal of Clinical Gastroenterology</a:t>
            </a:r>
            <a:r>
              <a:rPr lang="en-US" sz="1400" dirty="0" smtClean="0"/>
              <a:t>, </a:t>
            </a:r>
            <a:r>
              <a:rPr lang="en-US" sz="1400" i="1" dirty="0" smtClean="0"/>
              <a:t>10</a:t>
            </a:r>
            <a:r>
              <a:rPr lang="en-US" sz="1400" dirty="0" smtClean="0"/>
              <a:t>(1), 19-23. Retrieved from </a:t>
            </a:r>
            <a:r>
              <a:rPr lang="en-US" sz="1400" u="sng" dirty="0" smtClean="0">
                <a:hlinkClick r:id="rId4"/>
              </a:rPr>
              <a:t>http://</a:t>
            </a:r>
            <a:r>
              <a:rPr lang="en-US" sz="1400" u="sng" dirty="0" smtClean="0">
                <a:hlinkClick r:id="rId4"/>
              </a:rPr>
              <a:t>www.ncbi.nlm.nih.gov/pubmed/3053883</a:t>
            </a:r>
            <a:endParaRPr lang="en-US" sz="1400" dirty="0" smtClean="0"/>
          </a:p>
          <a:p>
            <a:r>
              <a:rPr lang="en-US" sz="1400" dirty="0" smtClean="0"/>
              <a:t>Graham, D. (1999). Recognizing peptic ulcer disease: Keys to clinical and </a:t>
            </a:r>
            <a:r>
              <a:rPr lang="en-US" sz="1400" dirty="0" err="1" smtClean="0"/>
              <a:t>laboritory</a:t>
            </a:r>
            <a:r>
              <a:rPr lang="en-US" sz="1400" dirty="0" smtClean="0"/>
              <a:t> diagnosis. </a:t>
            </a:r>
            <a:r>
              <a:rPr lang="en-US" sz="1400" i="1" dirty="0" smtClean="0"/>
              <a:t>Postgraduate medicine</a:t>
            </a:r>
            <a:r>
              <a:rPr lang="en-US" sz="1400" dirty="0" smtClean="0"/>
              <a:t>, </a:t>
            </a:r>
            <a:r>
              <a:rPr lang="en-US" sz="1400" i="1" dirty="0" smtClean="0"/>
              <a:t>105</a:t>
            </a:r>
            <a:r>
              <a:rPr lang="en-US" sz="1400" dirty="0" smtClean="0"/>
              <a:t>(3), 106-113. Retrieved from </a:t>
            </a:r>
            <a:r>
              <a:rPr lang="en-US" sz="1400" u="sng" dirty="0" smtClean="0">
                <a:hlinkClick r:id="rId5"/>
              </a:rPr>
              <a:t>http://</a:t>
            </a:r>
            <a:r>
              <a:rPr lang="en-US" sz="1400" u="sng" dirty="0" smtClean="0">
                <a:hlinkClick r:id="rId5"/>
              </a:rPr>
              <a:t>www.ncbi.nlm.nih.gov/pubmed/10086037</a:t>
            </a:r>
            <a:endParaRPr lang="en-US" sz="1400" dirty="0" smtClean="0"/>
          </a:p>
          <a:p>
            <a:r>
              <a:rPr lang="en-US" sz="1400" dirty="0" err="1" smtClean="0"/>
              <a:t>Kurata</a:t>
            </a:r>
            <a:r>
              <a:rPr lang="en-US" sz="1400" dirty="0" smtClean="0"/>
              <a:t>, J. (1984). Epidemiology of peptic ulcer disease. </a:t>
            </a:r>
            <a:r>
              <a:rPr lang="en-US" sz="1400" i="1" dirty="0" smtClean="0"/>
              <a:t>Journal of Clinical Gastroenterology</a:t>
            </a:r>
            <a:r>
              <a:rPr lang="en-US" sz="1400" dirty="0" smtClean="0"/>
              <a:t>, </a:t>
            </a:r>
            <a:r>
              <a:rPr lang="en-US" sz="1400" i="1" dirty="0" smtClean="0"/>
              <a:t>13</a:t>
            </a:r>
            <a:r>
              <a:rPr lang="en-US" sz="1400" dirty="0" smtClean="0"/>
              <a:t>(2), 209-387. Retrieved from </a:t>
            </a:r>
            <a:r>
              <a:rPr lang="en-US" sz="1400" u="sng" dirty="0" smtClean="0">
                <a:hlinkClick r:id="rId6"/>
              </a:rPr>
              <a:t>http://</a:t>
            </a:r>
            <a:r>
              <a:rPr lang="en-US" sz="1400" u="sng" dirty="0" smtClean="0">
                <a:hlinkClick r:id="rId6"/>
              </a:rPr>
              <a:t>www.ncbi.nlm.nih.gov/pubmed/6378441</a:t>
            </a:r>
            <a:endParaRPr lang="en-US" sz="1400" dirty="0" smtClean="0"/>
          </a:p>
          <a:p>
            <a:r>
              <a:rPr lang="en-US" sz="1400" dirty="0" err="1" smtClean="0"/>
              <a:t>Lik</a:t>
            </a:r>
            <a:r>
              <a:rPr lang="en-US" sz="1400" dirty="0" smtClean="0"/>
              <a:t>, S. (2005). The early </a:t>
            </a:r>
            <a:r>
              <a:rPr lang="en-US" sz="1400" dirty="0" err="1" smtClean="0"/>
              <a:t>enteral</a:t>
            </a:r>
            <a:r>
              <a:rPr lang="en-US" sz="1400" dirty="0" smtClean="0"/>
              <a:t> feeding in patients after the surgical treatment of duodenal ulcer. </a:t>
            </a:r>
            <a:r>
              <a:rPr lang="en-US" sz="1400" i="1" dirty="0" smtClean="0"/>
              <a:t>National Journal of </a:t>
            </a:r>
            <a:r>
              <a:rPr lang="en-US" sz="1400" i="1" dirty="0" err="1" smtClean="0"/>
              <a:t>Enterology</a:t>
            </a:r>
            <a:r>
              <a:rPr lang="en-US" sz="1400" dirty="0" smtClean="0"/>
              <a:t>, </a:t>
            </a:r>
            <a:r>
              <a:rPr lang="en-US" sz="1400" i="1" dirty="0" smtClean="0"/>
              <a:t>4</a:t>
            </a:r>
            <a:r>
              <a:rPr lang="en-US" sz="1400" dirty="0" smtClean="0"/>
              <a:t>(6), 5-42. Retrieved from </a:t>
            </a:r>
            <a:r>
              <a:rPr lang="en-US" sz="1400" u="sng" dirty="0" smtClean="0">
                <a:hlinkClick r:id="rId7"/>
              </a:rPr>
              <a:t>http://</a:t>
            </a:r>
            <a:r>
              <a:rPr lang="en-US" sz="1400" u="sng" dirty="0" smtClean="0">
                <a:hlinkClick r:id="rId7"/>
              </a:rPr>
              <a:t>www.ncbi.nlm.nih.gov/pubmed/16158714</a:t>
            </a:r>
            <a:endParaRPr lang="en-US" sz="1400" dirty="0" smtClean="0"/>
          </a:p>
          <a:p>
            <a:r>
              <a:rPr lang="en-US" sz="1400" dirty="0" err="1" smtClean="0"/>
              <a:t>Repin</a:t>
            </a:r>
            <a:r>
              <a:rPr lang="en-US" sz="1400" dirty="0" smtClean="0"/>
              <a:t>, V. (2002). </a:t>
            </a:r>
            <a:r>
              <a:rPr lang="en-US" sz="1400" dirty="0" err="1" smtClean="0"/>
              <a:t>Enteral</a:t>
            </a:r>
            <a:r>
              <a:rPr lang="en-US" sz="1400" dirty="0" smtClean="0"/>
              <a:t> tube feeding early after surgery on the stomach and duodenum. </a:t>
            </a:r>
            <a:r>
              <a:rPr lang="en-US" sz="1400" i="1" dirty="0" smtClean="0"/>
              <a:t>National Journal of </a:t>
            </a:r>
            <a:r>
              <a:rPr lang="en-US" sz="1400" i="1" dirty="0" err="1" smtClean="0"/>
              <a:t>Enterology</a:t>
            </a:r>
            <a:r>
              <a:rPr lang="en-US" sz="1400" dirty="0" smtClean="0"/>
              <a:t>, </a:t>
            </a:r>
            <a:r>
              <a:rPr lang="en-US" sz="1400" i="1" dirty="0" smtClean="0"/>
              <a:t>12</a:t>
            </a:r>
            <a:r>
              <a:rPr lang="en-US" sz="1400" dirty="0" smtClean="0"/>
              <a:t>, 5-21. Retrieved from </a:t>
            </a:r>
            <a:r>
              <a:rPr lang="en-US" sz="1400" u="sng" dirty="0" smtClean="0">
                <a:hlinkClick r:id="rId8"/>
              </a:rPr>
              <a:t>http://</a:t>
            </a:r>
            <a:r>
              <a:rPr lang="en-US" sz="1400" u="sng" dirty="0" smtClean="0">
                <a:hlinkClick r:id="rId8"/>
              </a:rPr>
              <a:t>www.ncbi.nlm.nih.gov/pubmed/12522922</a:t>
            </a:r>
            <a:endParaRPr lang="en-US" sz="1400" dirty="0" smtClean="0"/>
          </a:p>
          <a:p>
            <a:r>
              <a:rPr lang="en-US" sz="1400" dirty="0" err="1" smtClean="0"/>
              <a:t>Vaithiswaran</a:t>
            </a:r>
            <a:r>
              <a:rPr lang="en-US" sz="1400" dirty="0" smtClean="0"/>
              <a:t>, V. (2008). Effect of early </a:t>
            </a:r>
            <a:r>
              <a:rPr lang="en-US" sz="1400" dirty="0" err="1" smtClean="0"/>
              <a:t>enteral</a:t>
            </a:r>
            <a:r>
              <a:rPr lang="en-US" sz="1400" dirty="0" smtClean="0"/>
              <a:t> feeding after upper </a:t>
            </a:r>
            <a:r>
              <a:rPr lang="en-US" sz="1400" dirty="0" err="1" smtClean="0"/>
              <a:t>gastrointstinal</a:t>
            </a:r>
            <a:r>
              <a:rPr lang="en-US" sz="1400" dirty="0" smtClean="0"/>
              <a:t> surgery. </a:t>
            </a:r>
            <a:r>
              <a:rPr lang="en-US" sz="1400" i="1" dirty="0" smtClean="0"/>
              <a:t>Topical Gastroenterology</a:t>
            </a:r>
            <a:r>
              <a:rPr lang="en-US" sz="1400" dirty="0" smtClean="0"/>
              <a:t>, </a:t>
            </a:r>
            <a:r>
              <a:rPr lang="en-US" sz="1400" i="1" dirty="0" smtClean="0"/>
              <a:t>29</a:t>
            </a:r>
            <a:r>
              <a:rPr lang="en-US" sz="1400" dirty="0" smtClean="0"/>
              <a:t>(2), 4-91. Retrieved from </a:t>
            </a:r>
            <a:r>
              <a:rPr lang="en-US" sz="1400" u="sng" dirty="0" smtClean="0">
                <a:hlinkClick r:id="rId9"/>
              </a:rPr>
              <a:t>http://www.ncbi.nlm.nih.gov/pubmed/18972768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Maria Rodriguez is a 38 year old female that has been treated as an outpatient for her </a:t>
            </a:r>
            <a:r>
              <a:rPr lang="en-US" dirty="0" err="1" smtClean="0">
                <a:solidFill>
                  <a:srgbClr val="FF0000"/>
                </a:solidFill>
              </a:rPr>
              <a:t>gastroesophageal</a:t>
            </a:r>
            <a:r>
              <a:rPr lang="en-US" dirty="0" smtClean="0">
                <a:solidFill>
                  <a:srgbClr val="FF0000"/>
                </a:solidFill>
              </a:rPr>
              <a:t> reflux disease (GERD), </a:t>
            </a:r>
            <a:r>
              <a:rPr lang="en-US" dirty="0" smtClean="0"/>
              <a:t>which was diagnosed about eleven months ago. She is a widow and mother of two daughters. She is Hispanic and catholic, and works in computer programming for a local firm Monday through Friday from 9:00 am to 5:00 pm. Her relevant family history consists of both her </a:t>
            </a:r>
            <a:r>
              <a:rPr lang="en-US" dirty="0" smtClean="0">
                <a:solidFill>
                  <a:srgbClr val="FF0000"/>
                </a:solidFill>
              </a:rPr>
              <a:t>father and grandfather having peptic ulcer disease (PUD). </a:t>
            </a:r>
            <a:r>
              <a:rPr lang="en-US" dirty="0" smtClean="0"/>
              <a:t>She was referred by her gastroenterologist Dr. Anna </a:t>
            </a:r>
            <a:r>
              <a:rPr lang="en-US" dirty="0" err="1" smtClean="0"/>
              <a:t>Gustaf</a:t>
            </a:r>
            <a:r>
              <a:rPr lang="en-US" dirty="0" smtClean="0"/>
              <a:t>, MD. Her increasing </a:t>
            </a:r>
            <a:r>
              <a:rPr lang="en-US" dirty="0" smtClean="0">
                <a:solidFill>
                  <a:srgbClr val="FF0000"/>
                </a:solidFill>
              </a:rPr>
              <a:t>symptoms of </a:t>
            </a:r>
            <a:r>
              <a:rPr lang="en-US" dirty="0" err="1" smtClean="0">
                <a:solidFill>
                  <a:srgbClr val="FF0000"/>
                </a:solidFill>
              </a:rPr>
              <a:t>hematemesis</a:t>
            </a:r>
            <a:r>
              <a:rPr lang="en-US" dirty="0" smtClean="0">
                <a:solidFill>
                  <a:srgbClr val="FF0000"/>
                </a:solidFill>
              </a:rPr>
              <a:t>, vomiting, and diarrhea</a:t>
            </a:r>
            <a:r>
              <a:rPr lang="en-US" dirty="0" smtClean="0"/>
              <a:t> lead her to be admitted for further gastrointestinal workup. She undergoes a </a:t>
            </a:r>
            <a:r>
              <a:rPr lang="en-US" dirty="0" err="1" smtClean="0">
                <a:solidFill>
                  <a:srgbClr val="FF0000"/>
                </a:solidFill>
              </a:rPr>
              <a:t>gastrojejunostomy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Billroth</a:t>
            </a:r>
            <a:r>
              <a:rPr lang="en-US" dirty="0" smtClean="0">
                <a:solidFill>
                  <a:srgbClr val="FF0000"/>
                </a:solidFill>
              </a:rPr>
              <a:t> II) </a:t>
            </a:r>
            <a:r>
              <a:rPr lang="en-US" dirty="0" smtClean="0"/>
              <a:t>to treat her perforated duodenal ulcer. After the surgery she is placed on </a:t>
            </a:r>
            <a:r>
              <a:rPr lang="en-US" dirty="0" err="1" smtClean="0">
                <a:solidFill>
                  <a:srgbClr val="FF0000"/>
                </a:solidFill>
              </a:rPr>
              <a:t>enteral</a:t>
            </a:r>
            <a:r>
              <a:rPr lang="en-US" dirty="0" smtClean="0">
                <a:solidFill>
                  <a:srgbClr val="FF0000"/>
                </a:solidFill>
              </a:rPr>
              <a:t> nutrition consisting of Vital HM at 25 cc/hr via continuous drip. After a nutrition </a:t>
            </a:r>
            <a:r>
              <a:rPr lang="en-US" dirty="0" err="1" smtClean="0">
                <a:solidFill>
                  <a:srgbClr val="FF0000"/>
                </a:solidFill>
              </a:rPr>
              <a:t>concultation</a:t>
            </a:r>
            <a:r>
              <a:rPr lang="en-US" dirty="0" smtClean="0">
                <a:solidFill>
                  <a:srgbClr val="FF0000"/>
                </a:solidFill>
              </a:rPr>
              <a:t> she is advanced to 50 cc/hr</a:t>
            </a:r>
            <a:r>
              <a:rPr lang="en-US" dirty="0" smtClean="0"/>
              <a:t>. After solid foods are slowly introduced and her weight is increased she is expected to return home.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Rodriguez is a 1 ½ pack per day smoker</a:t>
            </a:r>
          </a:p>
          <a:p>
            <a:pPr lvl="1"/>
            <a:r>
              <a:rPr lang="en-US" dirty="0" smtClean="0"/>
              <a:t>Smoking increases the risk for peptic ulcers because it decreases the bloody supply</a:t>
            </a:r>
          </a:p>
          <a:p>
            <a:r>
              <a:rPr lang="en-US" dirty="0" smtClean="0"/>
              <a:t>Blood relatives with ulcer disease</a:t>
            </a:r>
          </a:p>
          <a:p>
            <a:pPr lvl="1"/>
            <a:r>
              <a:rPr lang="en-US" dirty="0" smtClean="0"/>
              <a:t>Father and Grandfather</a:t>
            </a:r>
          </a:p>
          <a:p>
            <a:r>
              <a:rPr lang="en-US" dirty="0" smtClean="0"/>
              <a:t>Blood in vomit and diarrhea</a:t>
            </a:r>
          </a:p>
          <a:p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Most common symptom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H. pylori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Rodriguez tested positive for H. pylori</a:t>
            </a:r>
          </a:p>
          <a:p>
            <a:r>
              <a:rPr lang="en-US" dirty="0" smtClean="0"/>
              <a:t>H. pylori produces various proteins that damage mucosal cells, causing constant inflammation. By-products released result in damage to the epithelium and impair the mucous barrier I the </a:t>
            </a:r>
            <a:r>
              <a:rPr lang="en-US" dirty="0" smtClean="0"/>
              <a:t>stomach</a:t>
            </a:r>
          </a:p>
          <a:p>
            <a:r>
              <a:rPr lang="en-US" dirty="0" smtClean="0"/>
              <a:t>Allows for formation of peptic ulcers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h pylo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4267200"/>
            <a:ext cx="2209800" cy="22648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Metronidazole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 used to treat H. pylori, suppresses acid secretion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Tetracycline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Inhibits bacterial protein synthesis by blocking the attachment of the transfer RNA-amino acid</a:t>
                      </a:r>
                      <a:r>
                        <a:rPr lang="en-US" baseline="0" dirty="0" smtClean="0"/>
                        <a:t> to the ribosome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Bismuth subsalicylate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Antidiarrheal</a:t>
                      </a:r>
                      <a:r>
                        <a:rPr lang="en-US" dirty="0" smtClean="0"/>
                        <a:t> (mechanism of action is not widely understood)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Omeprazole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 pump inhibitor, blocks production of acid secretions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Drug-Nutrient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Ingesting alcohol when taking </a:t>
            </a:r>
            <a:r>
              <a:rPr lang="en-US" dirty="0" err="1" smtClean="0">
                <a:solidFill>
                  <a:srgbClr val="FF0000"/>
                </a:solidFill>
              </a:rPr>
              <a:t>metronidazole</a:t>
            </a:r>
            <a:r>
              <a:rPr lang="en-US" dirty="0" smtClean="0">
                <a:solidFill>
                  <a:srgbClr val="FF0000"/>
                </a:solidFill>
              </a:rPr>
              <a:t> can cause flushing, headache, palpitations, and nausea and vomiting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Tetracycline absorption can be altered by calcium</a:t>
            </a:r>
            <a:r>
              <a:rPr lang="en-US" dirty="0" smtClean="0"/>
              <a:t> and foods containing calcium. </a:t>
            </a:r>
            <a:r>
              <a:rPr lang="en-US" dirty="0" smtClean="0">
                <a:solidFill>
                  <a:srgbClr val="FF0000"/>
                </a:solidFill>
              </a:rPr>
              <a:t>Bismuth subsalicylate does not seem to have any overt drug-nutrient interactions, but do have the side effect of altering the absorption of some nutrients and other medications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Omeprazole</a:t>
            </a:r>
            <a:r>
              <a:rPr lang="en-US" dirty="0" smtClean="0">
                <a:solidFill>
                  <a:srgbClr val="FF0000"/>
                </a:solidFill>
              </a:rPr>
              <a:t> depletes Vitamin B-12 stores, causing a </a:t>
            </a:r>
            <a:r>
              <a:rPr lang="en-US" dirty="0" err="1" smtClean="0">
                <a:solidFill>
                  <a:srgbClr val="FF0000"/>
                </a:solidFill>
              </a:rPr>
              <a:t>cobalamin</a:t>
            </a:r>
            <a:r>
              <a:rPr lang="en-US" dirty="0" smtClean="0">
                <a:solidFill>
                  <a:srgbClr val="FF0000"/>
                </a:solidFill>
              </a:rPr>
              <a:t> deficiency</a:t>
            </a:r>
            <a:r>
              <a:rPr lang="en-US" dirty="0" smtClean="0"/>
              <a:t>. The only pertinent side effects are related to her intake of calcium with the tetracycline and maintaining adequate Vitamin B-12 levels while taking </a:t>
            </a:r>
            <a:r>
              <a:rPr lang="en-US" dirty="0" err="1" smtClean="0"/>
              <a:t>omeprazole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Mrs. Rodriguez received a </a:t>
            </a:r>
            <a:r>
              <a:rPr lang="en-US" dirty="0" err="1" smtClean="0"/>
              <a:t>gastrojejunostomy</a:t>
            </a:r>
            <a:endParaRPr lang="en-US" dirty="0" smtClean="0"/>
          </a:p>
          <a:p>
            <a:pPr lvl="1"/>
            <a:r>
              <a:rPr lang="en-US" dirty="0" smtClean="0"/>
              <a:t>Otherwise known as a </a:t>
            </a:r>
            <a:r>
              <a:rPr lang="en-US" dirty="0" err="1" smtClean="0"/>
              <a:t>Billroth</a:t>
            </a:r>
            <a:r>
              <a:rPr lang="en-US" dirty="0" smtClean="0"/>
              <a:t> II</a:t>
            </a:r>
          </a:p>
          <a:p>
            <a:r>
              <a:rPr lang="en-US" dirty="0" smtClean="0"/>
              <a:t>This procedure consists of a partial </a:t>
            </a:r>
            <a:r>
              <a:rPr lang="en-US" dirty="0" err="1" smtClean="0"/>
              <a:t>gastrectomy</a:t>
            </a:r>
            <a:r>
              <a:rPr lang="en-US" dirty="0" smtClean="0"/>
              <a:t> with a reconstruction that consists of an </a:t>
            </a:r>
            <a:r>
              <a:rPr lang="en-US" dirty="0" err="1" smtClean="0"/>
              <a:t>anastomosis</a:t>
            </a:r>
            <a:r>
              <a:rPr lang="en-US" dirty="0" smtClean="0"/>
              <a:t> of the proximal end of the jejunum to the distal end of the stomach, </a:t>
            </a:r>
            <a:r>
              <a:rPr lang="en-US" dirty="0" smtClean="0"/>
              <a:t>causing </a:t>
            </a:r>
            <a:r>
              <a:rPr lang="en-US" dirty="0" smtClean="0"/>
              <a:t>a blind loop of the duodenum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Major concern: Dumping syndrome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artialgasterectom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733800"/>
            <a:ext cx="3086100" cy="2647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Anthropometric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Height:5’2”  (1.57 m)</a:t>
            </a:r>
          </a:p>
          <a:p>
            <a:r>
              <a:rPr lang="en-US" dirty="0" smtClean="0"/>
              <a:t>Weight: 110 lb. (50 kg)</a:t>
            </a:r>
          </a:p>
          <a:p>
            <a:r>
              <a:rPr lang="en-US" dirty="0" smtClean="0"/>
              <a:t>UBW: 145 lb.</a:t>
            </a:r>
          </a:p>
          <a:p>
            <a:r>
              <a:rPr lang="en-US" dirty="0" smtClean="0"/>
              <a:t>%UBW: 75% </a:t>
            </a:r>
            <a:r>
              <a:rPr lang="en-US" dirty="0" smtClean="0">
                <a:sym typeface="Wingdings" pitchFamily="2" charset="2"/>
              </a:rPr>
              <a:t> High Risk</a:t>
            </a:r>
          </a:p>
          <a:p>
            <a:r>
              <a:rPr lang="en-US" dirty="0" smtClean="0">
                <a:sym typeface="Wingdings" pitchFamily="2" charset="2"/>
              </a:rPr>
              <a:t>BMI: 20 WNL</a:t>
            </a:r>
          </a:p>
          <a:p>
            <a:r>
              <a:rPr lang="en-US" dirty="0" smtClean="0">
                <a:sym typeface="Wingdings" pitchFamily="2" charset="2"/>
              </a:rPr>
              <a:t>Mifflin-St. </a:t>
            </a:r>
            <a:r>
              <a:rPr lang="en-US" dirty="0" err="1" smtClean="0">
                <a:sym typeface="Wingdings" pitchFamily="2" charset="2"/>
              </a:rPr>
              <a:t>Jeor</a:t>
            </a:r>
            <a:r>
              <a:rPr lang="en-US" dirty="0" smtClean="0">
                <a:sym typeface="Wingdings" pitchFamily="2" charset="2"/>
              </a:rPr>
              <a:t> Method = 1500-1600 kcal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79 g protein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Enteral</a:t>
            </a:r>
            <a:r>
              <a:rPr lang="en-US" dirty="0" smtClean="0"/>
              <a:t>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Began postoperatively</a:t>
            </a:r>
          </a:p>
          <a:p>
            <a:pPr lvl="1"/>
            <a:r>
              <a:rPr lang="en-US" dirty="0" smtClean="0"/>
              <a:t>After gut function can be assessed</a:t>
            </a:r>
          </a:p>
          <a:p>
            <a:r>
              <a:rPr lang="en-US" dirty="0" smtClean="0"/>
              <a:t>Vital HN used</a:t>
            </a:r>
          </a:p>
          <a:p>
            <a:pPr lvl="1"/>
            <a:r>
              <a:rPr lang="en-US" dirty="0" smtClean="0"/>
              <a:t>Peptide-based</a:t>
            </a:r>
            <a:r>
              <a:rPr lang="en-US" dirty="0" smtClean="0"/>
              <a:t>, elemental, low-residue feeding intended as a source of complete and balanced nutrition for patients with chronically impaired gastrointestinal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Aids in protein absorption</a:t>
            </a:r>
          </a:p>
          <a:p>
            <a:pPr lvl="1"/>
            <a:r>
              <a:rPr lang="en-US" dirty="0" smtClean="0"/>
              <a:t>Lactose-free (coincides with her medication)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vital_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820194"/>
            <a:ext cx="3048000" cy="20378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1013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Case 10: Ulcer Disease</vt:lpstr>
      <vt:lpstr>Patient Overview</vt:lpstr>
      <vt:lpstr>Risk Factors</vt:lpstr>
      <vt:lpstr>Role of H. pylori</vt:lpstr>
      <vt:lpstr>Medications</vt:lpstr>
      <vt:lpstr>Drug-Nutrient Interactions</vt:lpstr>
      <vt:lpstr>Surgical Procedure</vt:lpstr>
      <vt:lpstr>Anthropometric Data</vt:lpstr>
      <vt:lpstr>Enteral Feeding</vt:lpstr>
      <vt:lpstr>Enteral Feeding cont.</vt:lpstr>
      <vt:lpstr>Advancement to Solid Foods</vt:lpstr>
      <vt:lpstr>Supplementation</vt:lpstr>
      <vt:lpstr>Abnormal Biochemical Results</vt:lpstr>
      <vt:lpstr>PES Statements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10: Ulcer Disease</dc:title>
  <dc:creator>Erin</dc:creator>
  <cp:lastModifiedBy>Erin</cp:lastModifiedBy>
  <cp:revision>6</cp:revision>
  <dcterms:created xsi:type="dcterms:W3CDTF">2011-11-29T06:13:52Z</dcterms:created>
  <dcterms:modified xsi:type="dcterms:W3CDTF">2011-11-29T07:03:00Z</dcterms:modified>
</cp:coreProperties>
</file>